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67" r:id="rId7"/>
    <p:sldId id="284" r:id="rId8"/>
    <p:sldId id="268" r:id="rId9"/>
    <p:sldId id="265" r:id="rId10"/>
    <p:sldId id="271" r:id="rId11"/>
    <p:sldId id="283" r:id="rId12"/>
    <p:sldId id="266" r:id="rId13"/>
    <p:sldId id="272" r:id="rId14"/>
    <p:sldId id="275" r:id="rId15"/>
    <p:sldId id="276" r:id="rId16"/>
    <p:sldId id="277" r:id="rId17"/>
    <p:sldId id="279" r:id="rId18"/>
    <p:sldId id="280" r:id="rId19"/>
    <p:sldId id="281" r:id="rId20"/>
    <p:sldId id="282" r:id="rId21"/>
    <p:sldId id="270" r:id="rId22"/>
    <p:sldId id="285" r:id="rId23"/>
    <p:sldId id="286" r:id="rId24"/>
    <p:sldId id="28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D2ABE9-EF57-4475-8A4D-C861BA32537D}" v="18" dt="2024-05-24T22:55:51.228"/>
    <p1510:client id="{C3F7A70E-9D48-4FB7-9238-1E3192903F3B}" v="462" dt="2024-05-24T22:50:08.253"/>
    <p1510:client id="{FBA5A471-F6CD-4759-B273-B7C76315869A}" v="1" dt="2024-05-24T22:44:25.548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656"/>
  </p:normalViewPr>
  <p:slideViewPr>
    <p:cSldViewPr snapToGrid="0">
      <p:cViewPr>
        <p:scale>
          <a:sx n="96" d="100"/>
          <a:sy n="96" d="100"/>
        </p:scale>
        <p:origin x="144" y="51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5/25/24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5/25/24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12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39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24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71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9309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124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23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23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461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8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1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C9ED-FF64-2BC0-E9F3-EF7B547C8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218EF2-2995-141F-43BA-5E78728F7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B6A32-5CF1-19E7-586A-87C242A24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8372C-EEB8-6542-4979-DADDD95B8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7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11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15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11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2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41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673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8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676" y="1216702"/>
            <a:ext cx="8825658" cy="3329581"/>
          </a:xfrm>
        </p:spPr>
        <p:txBody>
          <a:bodyPr/>
          <a:lstStyle/>
          <a:p>
            <a:r>
              <a:rPr lang="en-US" sz="4800" dirty="0"/>
              <a:t>Data Visualization methods on medical survey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1447" y="5489412"/>
            <a:ext cx="8825658" cy="861420"/>
          </a:xfrm>
        </p:spPr>
        <p:txBody>
          <a:bodyPr/>
          <a:lstStyle/>
          <a:p>
            <a:pPr algn="r"/>
            <a:r>
              <a:rPr lang="en-US" sz="1800" dirty="0"/>
              <a:t>Ionescu Emma, gr. 511</a:t>
            </a:r>
          </a:p>
          <a:p>
            <a:pPr algn="r"/>
            <a:r>
              <a:rPr lang="en-US" sz="1800" dirty="0"/>
              <a:t>Elena </a:t>
            </a:r>
            <a:r>
              <a:rPr lang="en-US" sz="1800" dirty="0" err="1"/>
              <a:t>hrincescu</a:t>
            </a:r>
            <a:r>
              <a:rPr lang="en-US" sz="1800" dirty="0"/>
              <a:t>, gr. 511</a:t>
            </a:r>
          </a:p>
        </p:txBody>
      </p:sp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D55CB-DB40-F30B-B3CB-E572B8C6D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39" y="357921"/>
            <a:ext cx="9404723" cy="1400530"/>
          </a:xfrm>
        </p:spPr>
        <p:txBody>
          <a:bodyPr/>
          <a:lstStyle/>
          <a:p>
            <a:r>
              <a:rPr lang="en-GB" sz="2400" dirty="0"/>
              <a:t>Stacked Bar Plot </a:t>
            </a:r>
            <a:r>
              <a:rPr lang="en-GB" sz="2400" dirty="0" err="1"/>
              <a:t>analyzing</a:t>
            </a:r>
            <a:r>
              <a:rPr lang="en-GB" sz="2400" dirty="0"/>
              <a:t> the sleep pattern</a:t>
            </a:r>
            <a:endParaRPr lang="en-RO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35217-2504-DC87-C6FB-EAF090963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39" y="846151"/>
            <a:ext cx="7083215" cy="2913063"/>
          </a:xfrm>
          <a:prstGeom prst="rect">
            <a:avLst/>
          </a:prstGeom>
        </p:spPr>
      </p:pic>
      <p:pic>
        <p:nvPicPr>
          <p:cNvPr id="6" name="Picture 2" descr="No description has been provided for this image">
            <a:extLst>
              <a:ext uri="{FF2B5EF4-FFF2-40B4-BE49-F238E27FC236}">
                <a16:creationId xmlns:a16="http://schemas.microsoft.com/office/drawing/2014/main" id="{6BCEA22D-1E4F-3C45-6869-523B2BC2A7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767" y="3827905"/>
            <a:ext cx="7012009" cy="303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923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3674E7-4D51-F9FB-6380-1CF6EBF4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057" y="1061084"/>
            <a:ext cx="3139475" cy="4004311"/>
          </a:xfrm>
        </p:spPr>
        <p:txBody>
          <a:bodyPr anchor="b">
            <a:normAutofit/>
          </a:bodyPr>
          <a:lstStyle/>
          <a:p>
            <a:r>
              <a:rPr lang="en-GB" sz="3000" dirty="0">
                <a:solidFill>
                  <a:srgbClr val="EBEBEB"/>
                </a:solidFill>
              </a:rPr>
              <a:t>Bar Plot showing the alcohol drinkers within each age category</a:t>
            </a:r>
            <a:br>
              <a:rPr lang="en-GB" sz="3200" i="0" u="none" strike="noStrike" dirty="0">
                <a:solidFill>
                  <a:schemeClr val="bg1"/>
                </a:solidFill>
                <a:effectLst/>
                <a:latin typeface="system-ui"/>
              </a:rPr>
            </a:br>
            <a:endParaRPr lang="en-RO" sz="3200" dirty="0">
              <a:solidFill>
                <a:schemeClr val="bg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R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4C1E7-C356-336A-6464-569E0B8A0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866" y="1447799"/>
            <a:ext cx="6263017" cy="45720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84766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5229-5896-CE67-23FC-110DB36D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>
                <a:solidFill>
                  <a:srgbClr val="EBEBEB"/>
                </a:solidFill>
              </a:rPr>
              <a:t>Bar Plots showing for grouped age categories (young adults, middle-aged adults, old-aged adults) the smoker status</a:t>
            </a:r>
            <a:br>
              <a:rPr lang="en-GB" b="1" i="0" u="none" strike="noStrike" dirty="0">
                <a:effectLst/>
                <a:latin typeface="system-ui"/>
              </a:rPr>
            </a:br>
            <a:endParaRPr lang="en-RO" dirty="0"/>
          </a:p>
        </p:txBody>
      </p:sp>
      <p:pic>
        <p:nvPicPr>
          <p:cNvPr id="6146" name="Picture 2" descr="No description has been provided for this image">
            <a:extLst>
              <a:ext uri="{FF2B5EF4-FFF2-40B4-BE49-F238E27FC236}">
                <a16:creationId xmlns:a16="http://schemas.microsoft.com/office/drawing/2014/main" id="{3F6BD639-2E7D-FBE5-2149-B1EDA2E258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24" y="2355706"/>
            <a:ext cx="4088088" cy="364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o description has been provided for this image">
            <a:extLst>
              <a:ext uri="{FF2B5EF4-FFF2-40B4-BE49-F238E27FC236}">
                <a16:creationId xmlns:a16="http://schemas.microsoft.com/office/drawing/2014/main" id="{4491E64C-59FF-0DC3-3B80-798B77288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14" y="2355706"/>
            <a:ext cx="4088088" cy="365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No description has been provided for this image">
            <a:extLst>
              <a:ext uri="{FF2B5EF4-FFF2-40B4-BE49-F238E27FC236}">
                <a16:creationId xmlns:a16="http://schemas.microsoft.com/office/drawing/2014/main" id="{09829712-A058-8504-153F-47B611561F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8B4B1-61DE-810E-59DE-789CD596E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452" y="2355706"/>
            <a:ext cx="4088088" cy="365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22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5" name="Picture 717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177" name="Picture 717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179" name="Oval 717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pic>
        <p:nvPicPr>
          <p:cNvPr id="7181" name="Picture 718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183" name="Picture 718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185" name="Rectangle 718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7187" name="Rectangle 7186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2B7F9-6E8B-C6FA-C051-A7EDC2162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3000" dirty="0">
                <a:solidFill>
                  <a:srgbClr val="EBEBEB"/>
                </a:solidFill>
              </a:rPr>
              <a:t>Bar Plot showing the percent of Male-Female people that have diabetes</a:t>
            </a:r>
            <a:br>
              <a:rPr lang="en-GB" sz="3000" dirty="0">
                <a:solidFill>
                  <a:srgbClr val="EBEBEB"/>
                </a:solidFill>
              </a:rPr>
            </a:br>
            <a:endParaRPr lang="en-US" sz="3000" dirty="0">
              <a:solidFill>
                <a:srgbClr val="EBEBEB"/>
              </a:solidFill>
            </a:endParaRPr>
          </a:p>
        </p:txBody>
      </p:sp>
      <p:sp>
        <p:nvSpPr>
          <p:cNvPr id="7189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91" name="Freeform: Shape 7190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93" name="Rectangle 7192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pic>
        <p:nvPicPr>
          <p:cNvPr id="7170" name="Picture 2" descr="No description has been provided for this image">
            <a:extLst>
              <a:ext uri="{FF2B5EF4-FFF2-40B4-BE49-F238E27FC236}">
                <a16:creationId xmlns:a16="http://schemas.microsoft.com/office/drawing/2014/main" id="{87D4E2F2-D7FD-C7C9-A55A-40DBE58446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2844" y="207773"/>
            <a:ext cx="5588827" cy="644245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474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No description has been provided for this image">
            <a:extLst>
              <a:ext uri="{FF2B5EF4-FFF2-40B4-BE49-F238E27FC236}">
                <a16:creationId xmlns:a16="http://schemas.microsoft.com/office/drawing/2014/main" id="{43A007BD-730E-1B16-496A-D9DE2D2905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50" y="340920"/>
            <a:ext cx="6075448" cy="325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No description has been provided for this image">
            <a:extLst>
              <a:ext uri="{FF2B5EF4-FFF2-40B4-BE49-F238E27FC236}">
                <a16:creationId xmlns:a16="http://schemas.microsoft.com/office/drawing/2014/main" id="{84E4B7D3-7BB5-AF33-B33A-003B72711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49" y="3596365"/>
            <a:ext cx="6075449" cy="326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48CCD65-4592-E924-C07A-37E8A78B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348" y="-596576"/>
            <a:ext cx="4691269" cy="32554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3000" dirty="0">
                <a:solidFill>
                  <a:srgbClr val="EBEBEB"/>
                </a:solidFill>
              </a:rPr>
              <a:t>Stacked Bar Plot showing the number of people suffering from at least on </a:t>
            </a:r>
            <a:endParaRPr lang="en-US" sz="30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02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8CCD65-4592-E924-C07A-37E8A78B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830" y="-2014560"/>
            <a:ext cx="4410892" cy="32554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3000" dirty="0">
                <a:solidFill>
                  <a:srgbClr val="EBEBEB"/>
                </a:solidFill>
              </a:rPr>
              <a:t>Stacked Area Chart</a:t>
            </a:r>
            <a:endParaRPr lang="en-US" sz="3000" dirty="0">
              <a:solidFill>
                <a:srgbClr val="EBEBEB"/>
              </a:solidFill>
            </a:endParaRPr>
          </a:p>
        </p:txBody>
      </p:sp>
      <p:pic>
        <p:nvPicPr>
          <p:cNvPr id="11266" name="Picture 2" descr="No description has been provided for this image">
            <a:extLst>
              <a:ext uri="{FF2B5EF4-FFF2-40B4-BE49-F238E27FC236}">
                <a16:creationId xmlns:a16="http://schemas.microsoft.com/office/drawing/2014/main" id="{D16C2A01-81BF-9666-F941-91EEC93F5E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32" y="1623391"/>
            <a:ext cx="4629201" cy="372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No description has been provided for this image">
            <a:extLst>
              <a:ext uri="{FF2B5EF4-FFF2-40B4-BE49-F238E27FC236}">
                <a16:creationId xmlns:a16="http://schemas.microsoft.com/office/drawing/2014/main" id="{32C69A97-B5F4-CDC1-6B48-C09E9E229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833" y="1506468"/>
            <a:ext cx="6915834" cy="384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9C5CD3-C029-1A2B-CCFF-B4E1D68583BD}"/>
              </a:ext>
            </a:extLst>
          </p:cNvPr>
          <p:cNvSpPr txBox="1">
            <a:spLocks/>
          </p:cNvSpPr>
          <p:nvPr/>
        </p:nvSpPr>
        <p:spPr>
          <a:xfrm>
            <a:off x="7781108" y="2756223"/>
            <a:ext cx="4410892" cy="32554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000" dirty="0">
                <a:solidFill>
                  <a:srgbClr val="EBEBEB"/>
                </a:solidFill>
              </a:rPr>
              <a:t>Lollipop Plot</a:t>
            </a:r>
            <a:endParaRPr lang="en-US" sz="30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152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8CCD65-4592-E924-C07A-37E8A78B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69" y="-1988055"/>
            <a:ext cx="8413596" cy="32554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3000" dirty="0">
                <a:solidFill>
                  <a:srgbClr val="EBEBEB"/>
                </a:solidFill>
              </a:rPr>
              <a:t>Heatmap of correlation between disorders</a:t>
            </a:r>
            <a:endParaRPr lang="en-US" sz="3000" dirty="0">
              <a:solidFill>
                <a:srgbClr val="EBEBEB"/>
              </a:solidFill>
            </a:endParaRPr>
          </a:p>
        </p:txBody>
      </p:sp>
      <p:sp>
        <p:nvSpPr>
          <p:cNvPr id="6" name="AutoShape 4" descr="No description has been provided for this image">
            <a:extLst>
              <a:ext uri="{FF2B5EF4-FFF2-40B4-BE49-F238E27FC236}">
                <a16:creationId xmlns:a16="http://schemas.microsoft.com/office/drawing/2014/main" id="{F1C8DCC0-ADAF-7686-337E-1ADD921D58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717F8-13C4-48DA-A00D-832A500A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63" y="1548156"/>
            <a:ext cx="5777393" cy="492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45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8CCD65-4592-E924-C07A-37E8A78B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117" y="-1931317"/>
            <a:ext cx="8413596" cy="32554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2500" dirty="0">
                <a:solidFill>
                  <a:srgbClr val="EBEBEB"/>
                </a:solidFill>
              </a:rPr>
              <a:t>Parallel categories Plot for </a:t>
            </a:r>
            <a:r>
              <a:rPr lang="en-GB" sz="2500" dirty="0" err="1">
                <a:solidFill>
                  <a:srgbClr val="EBEBEB"/>
                </a:solidFill>
              </a:rPr>
              <a:t>analyzing</a:t>
            </a:r>
            <a:r>
              <a:rPr lang="en-GB" sz="2500" dirty="0">
                <a:solidFill>
                  <a:srgbClr val="EBEBEB"/>
                </a:solidFill>
              </a:rPr>
              <a:t> people with kidney disease, diabetes and with high risk last year</a:t>
            </a:r>
            <a:endParaRPr lang="en-US" sz="2500" dirty="0">
              <a:solidFill>
                <a:srgbClr val="EBEBEB"/>
              </a:solidFill>
            </a:endParaRPr>
          </a:p>
        </p:txBody>
      </p:sp>
      <p:sp>
        <p:nvSpPr>
          <p:cNvPr id="6" name="AutoShape 4" descr="No description has been provided for this image">
            <a:extLst>
              <a:ext uri="{FF2B5EF4-FFF2-40B4-BE49-F238E27FC236}">
                <a16:creationId xmlns:a16="http://schemas.microsoft.com/office/drawing/2014/main" id="{F1C8DCC0-ADAF-7686-337E-1ADD921D58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RO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6A7217-9BDC-E575-2114-63A05515E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0" y="1628928"/>
            <a:ext cx="11163373" cy="390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94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93" y="253936"/>
            <a:ext cx="9404723" cy="1400530"/>
          </a:xfrm>
        </p:spPr>
        <p:txBody>
          <a:bodyPr/>
          <a:lstStyle/>
          <a:p>
            <a:r>
              <a:rPr lang="en-US" dirty="0"/>
              <a:t>Plots in </a:t>
            </a:r>
            <a:r>
              <a:rPr lang="en-US" dirty="0" err="1"/>
              <a:t>PowerBI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93" y="973495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first page of the report shows general information of the people interviewed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8936A-1ECF-2066-1A10-A828C0FCD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077" y="1779903"/>
            <a:ext cx="8633846" cy="482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0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058" y="543456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second page contains plots about other characteristics and lifestyle choices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027107-F024-6BA9-90F3-FA81BC7EF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56" y="1519625"/>
            <a:ext cx="6417366" cy="452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33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of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This report shows information plots using different libraries in Python (matplotlib, seaborn, </a:t>
            </a:r>
            <a:r>
              <a:rPr lang="en-US" dirty="0" err="1"/>
              <a:t>plotly</a:t>
            </a:r>
            <a:r>
              <a:rPr lang="en-US" dirty="0"/>
              <a:t>) and </a:t>
            </a:r>
            <a:r>
              <a:rPr lang="en-US" dirty="0" err="1"/>
              <a:t>PowerBI</a:t>
            </a:r>
            <a:endParaRPr lang="en-US" dirty="0"/>
          </a:p>
          <a:p>
            <a:pPr>
              <a:buClr>
                <a:srgbClr val="8AD0D6"/>
              </a:buClr>
            </a:pPr>
            <a:r>
              <a:rPr lang="en-US" dirty="0"/>
              <a:t>Data is based on CDC BRFSS Survey 2022 and contains information on different health indicators for US-citizens</a:t>
            </a:r>
          </a:p>
          <a:p>
            <a:pPr>
              <a:buClr>
                <a:srgbClr val="8AD0D6"/>
              </a:buClr>
            </a:pPr>
            <a:endParaRPr lang="en-US" dirty="0"/>
          </a:p>
          <a:p>
            <a:pPr>
              <a:buClr>
                <a:srgbClr val="8AD0D6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580" y="490447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next pages contain plots about medical disorders, their distribution and relation with other factors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E4FCAC-02D3-B8D6-4C62-2896D3D3E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66" y="1314368"/>
            <a:ext cx="4478440" cy="5221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87A5AB-9947-70BD-BFB8-AE61A787A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065" y="3429000"/>
            <a:ext cx="6875935" cy="310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56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580" y="490447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Custom tree map showing the number of people having one or multiple disorders and their general health status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C1C74-1A82-C25F-B486-46A12C2FC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80" y="1568188"/>
            <a:ext cx="10217132" cy="434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08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8460" y="1859295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r>
              <a:rPr lang="en-US" dirty="0"/>
              <a:t>Size: (445132, 40)</a:t>
            </a:r>
          </a:p>
          <a:p>
            <a:pPr>
              <a:buClr>
                <a:srgbClr val="8AD0D6"/>
              </a:buClr>
            </a:pPr>
            <a:r>
              <a:rPr lang="en-US" dirty="0"/>
              <a:t>Columns: State, Sex, </a:t>
            </a:r>
            <a:r>
              <a:rPr lang="en-US" dirty="0" err="1"/>
              <a:t>GeneralHealth</a:t>
            </a:r>
            <a:r>
              <a:rPr lang="en-US" dirty="0"/>
              <a:t>, </a:t>
            </a:r>
            <a:r>
              <a:rPr lang="en-US" dirty="0" err="1"/>
              <a:t>AgeCategory</a:t>
            </a:r>
            <a:r>
              <a:rPr lang="en-US" dirty="0"/>
              <a:t>,..</a:t>
            </a:r>
          </a:p>
          <a:p>
            <a:pPr>
              <a:buClr>
                <a:srgbClr val="8AD0D6"/>
              </a:buClr>
            </a:pPr>
            <a:r>
              <a:rPr lang="en-US" dirty="0"/>
              <a:t>Types of variables: majority, categorical, some are numerical (weight, sleep hours)</a:t>
            </a:r>
          </a:p>
          <a:p>
            <a:pPr>
              <a:buClr>
                <a:srgbClr val="8AD0D6"/>
              </a:buClr>
            </a:pPr>
            <a:r>
              <a:rPr lang="en-US" dirty="0"/>
              <a:t>Columns with nans: </a:t>
            </a:r>
            <a:r>
              <a:rPr lang="en-US" dirty="0" err="1"/>
              <a:t>GeneralHealth</a:t>
            </a:r>
            <a:r>
              <a:rPr lang="en-US" dirty="0"/>
              <a:t>, </a:t>
            </a:r>
            <a:r>
              <a:rPr lang="en-US" dirty="0" err="1"/>
              <a:t>ChestScan</a:t>
            </a:r>
            <a:r>
              <a:rPr lang="en-US" dirty="0"/>
              <a:t>, </a:t>
            </a:r>
            <a:r>
              <a:rPr lang="en-US" dirty="0" err="1"/>
              <a:t>HadCOPD</a:t>
            </a:r>
            <a:r>
              <a:rPr lang="en-US" dirty="0"/>
              <a:t>,..</a:t>
            </a:r>
          </a:p>
          <a:p>
            <a:pPr>
              <a:buClr>
                <a:srgbClr val="8AD0D6"/>
              </a:buClr>
            </a:pPr>
            <a:r>
              <a:rPr lang="en-US" dirty="0"/>
              <a:t>Categorization of columns: characteristic, lifestyle, medical</a:t>
            </a:r>
          </a:p>
          <a:p>
            <a:pPr>
              <a:buClr>
                <a:srgbClr val="8AD0D6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79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7D56E9-3706-7CCA-B3FA-AF96FBDDEF50}"/>
              </a:ext>
            </a:extLst>
          </p:cNvPr>
          <p:cNvSpPr/>
          <p:nvPr/>
        </p:nvSpPr>
        <p:spPr>
          <a:xfrm>
            <a:off x="2888974" y="172278"/>
            <a:ext cx="6215269" cy="658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E227B-EA2F-9EDF-70E1-1B1D34B26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324" y="410818"/>
            <a:ext cx="4832482" cy="603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84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8460" y="1715639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There were performed several actions for cleaning the initial dataset in order to continue with the analysis:</a:t>
            </a:r>
          </a:p>
          <a:p>
            <a:pPr lvl="1">
              <a:buClr>
                <a:srgbClr val="8AD0D6"/>
              </a:buClr>
              <a:buFont typeface="Courier New" charset="2"/>
              <a:buChar char="o"/>
            </a:pPr>
            <a:r>
              <a:rPr lang="en-US" dirty="0"/>
              <a:t>Removed columns that were not giving enough relevant information: </a:t>
            </a:r>
            <a:r>
              <a:rPr lang="en-US" dirty="0" err="1"/>
              <a:t>RemovedTeeth</a:t>
            </a:r>
            <a:r>
              <a:rPr lang="en-US" dirty="0"/>
              <a:t>, </a:t>
            </a:r>
            <a:r>
              <a:rPr lang="en-US" dirty="0" err="1"/>
              <a:t>HIVTesting</a:t>
            </a:r>
            <a:r>
              <a:rPr lang="en-US" dirty="0"/>
              <a:t>, FluVaxLast12</a:t>
            </a:r>
          </a:p>
          <a:p>
            <a:pPr lvl="1">
              <a:buClr>
                <a:srgbClr val="8AD0D6"/>
              </a:buClr>
              <a:buFont typeface="Courier New" charset="2"/>
              <a:buChar char="o"/>
            </a:pPr>
            <a:r>
              <a:rPr lang="en-US" dirty="0"/>
              <a:t>Binned certain variables for decreasing the variance: BMI</a:t>
            </a:r>
          </a:p>
          <a:p>
            <a:pPr lvl="1">
              <a:buClr>
                <a:srgbClr val="8AD0D6"/>
              </a:buClr>
              <a:buFont typeface="Courier New" charset="2"/>
              <a:buChar char="o"/>
            </a:pPr>
            <a:r>
              <a:rPr lang="en-US" dirty="0"/>
              <a:t>Applied functions that based on certain conditions could fill nan values:</a:t>
            </a:r>
          </a:p>
          <a:p>
            <a:pPr lvl="2">
              <a:buClr>
                <a:srgbClr val="8AD0D6"/>
              </a:buClr>
              <a:buFont typeface="Courier New" charset="2"/>
              <a:buChar char="o"/>
            </a:pPr>
            <a:r>
              <a:rPr lang="en-US" dirty="0"/>
              <a:t>BMI: calculated manually weight/height</a:t>
            </a:r>
            <a:r>
              <a:rPr lang="en-US" baseline="30000" dirty="0"/>
              <a:t>2</a:t>
            </a:r>
          </a:p>
          <a:p>
            <a:pPr lvl="2">
              <a:buClr>
                <a:srgbClr val="8AD0D6"/>
              </a:buClr>
              <a:buFont typeface="Courier New" charset="2"/>
              <a:buChar char="o"/>
            </a:pPr>
            <a:r>
              <a:rPr lang="en-US" dirty="0" err="1"/>
              <a:t>ChestScan</a:t>
            </a:r>
            <a:r>
              <a:rPr lang="en-US" dirty="0"/>
              <a:t>: if a person had one of the heart affections mentioned, for diagnosing it it must have done a chest scan</a:t>
            </a:r>
          </a:p>
          <a:p>
            <a:pPr lvl="2">
              <a:buClr>
                <a:srgbClr val="8AD0D6"/>
              </a:buClr>
              <a:buFont typeface="Courier New" charset="2"/>
              <a:buChar char="o"/>
            </a:pPr>
            <a:r>
              <a:rPr lang="en-US" dirty="0"/>
              <a:t>Mobility Issues</a:t>
            </a:r>
          </a:p>
          <a:p>
            <a:pPr lvl="2">
              <a:buClr>
                <a:srgbClr val="8AD0D6"/>
              </a:buClr>
              <a:buFont typeface="Courier New" charset="2"/>
              <a:buChar char="o"/>
            </a:pPr>
            <a:r>
              <a:rPr lang="en-US" dirty="0"/>
              <a:t>General health: if a person has no medical disorders</a:t>
            </a:r>
          </a:p>
          <a:p>
            <a:pPr lvl="2">
              <a:buClr>
                <a:srgbClr val="8AD0D6"/>
              </a:buClr>
              <a:buFont typeface="Courier New" charset="2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3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143" y="1430997"/>
            <a:ext cx="3108626" cy="144475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Map Plots</a:t>
            </a:r>
          </a:p>
          <a:p>
            <a:endParaRPr lang="en-US" sz="3200" dirty="0">
              <a:solidFill>
                <a:srgbClr val="EBEBEB"/>
              </a:solidFill>
            </a:endParaRP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R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5EA0DB0-2971-EF3A-85AB-F2EA46378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14" y="2496108"/>
            <a:ext cx="3825392" cy="1089991"/>
          </a:xfrm>
        </p:spPr>
        <p:txBody>
          <a:bodyPr>
            <a:normAutofit fontScale="92500"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Survey contains answers of respondents from all 50 states of the United States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The state with the highest number of people surveyed is Washington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1AC650-6206-29D7-96D4-EC6BB8FF7C2D}"/>
              </a:ext>
            </a:extLst>
          </p:cNvPr>
          <p:cNvSpPr/>
          <p:nvPr/>
        </p:nvSpPr>
        <p:spPr>
          <a:xfrm>
            <a:off x="5958582" y="-2"/>
            <a:ext cx="5698435" cy="13782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37A8D6-1A7D-A1C2-FADF-112A9B90E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68" r="21834"/>
          <a:stretch/>
        </p:blipFill>
        <p:spPr>
          <a:xfrm>
            <a:off x="5405188" y="3273779"/>
            <a:ext cx="6072585" cy="3257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400C0E-A5CF-46B3-EFE2-9C1608419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47" r="16241"/>
          <a:stretch/>
        </p:blipFill>
        <p:spPr>
          <a:xfrm>
            <a:off x="5440881" y="225892"/>
            <a:ext cx="6082839" cy="32578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217109-D7E6-FC23-C129-0660761759FC}"/>
              </a:ext>
            </a:extLst>
          </p:cNvPr>
          <p:cNvSpPr txBox="1"/>
          <p:nvPr/>
        </p:nvSpPr>
        <p:spPr>
          <a:xfrm>
            <a:off x="308478" y="479578"/>
            <a:ext cx="6369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Plots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bg1"/>
                </a:solidFill>
                <a:latin typeface="system-ui"/>
                <a:ea typeface="+mj-ea"/>
                <a:cs typeface="+mj-cs"/>
              </a:rPr>
              <a:t>in </a:t>
            </a:r>
            <a:r>
              <a:rPr lang="en-US" sz="4000" dirty="0" err="1">
                <a:solidFill>
                  <a:schemeClr val="bg1"/>
                </a:solidFill>
                <a:latin typeface="system-ui"/>
                <a:ea typeface="+mj-ea"/>
                <a:cs typeface="+mj-cs"/>
              </a:rPr>
              <a:t>Pyhton</a:t>
            </a:r>
            <a:endParaRPr lang="en-RO" sz="4000" dirty="0">
              <a:solidFill>
                <a:schemeClr val="bg1"/>
              </a:solidFill>
              <a:latin typeface="system-ui"/>
              <a:ea typeface="+mj-ea"/>
              <a:cs typeface="+mj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21627A-705D-F8E7-119F-EBF3F89A2A7A}"/>
              </a:ext>
            </a:extLst>
          </p:cNvPr>
          <p:cNvSpPr txBox="1">
            <a:spLocks/>
          </p:cNvSpPr>
          <p:nvPr/>
        </p:nvSpPr>
        <p:spPr>
          <a:xfrm>
            <a:off x="336216" y="1112037"/>
            <a:ext cx="4517339" cy="4642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748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1516C-4C81-53A1-A56B-E53C8F4E2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5507" y="552196"/>
            <a:ext cx="4240529" cy="306650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Rac</a:t>
            </a:r>
            <a:r>
              <a:rPr lang="en-US" sz="2800" dirty="0">
                <a:solidFill>
                  <a:srgbClr val="EBEBEB"/>
                </a:solidFill>
              </a:rPr>
              <a:t>e/</a:t>
            </a:r>
            <a:r>
              <a:rPr lang="en-US" sz="2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Ethnicity in the top 4 states with the most respondents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pic>
        <p:nvPicPr>
          <p:cNvPr id="5" name="Content Placeholder 4" descr="A group of pie charts&#10;&#10;Description automatically generated">
            <a:extLst>
              <a:ext uri="{FF2B5EF4-FFF2-40B4-BE49-F238E27FC236}">
                <a16:creationId xmlns:a16="http://schemas.microsoft.com/office/drawing/2014/main" id="{56C2FC39-F187-7295-1CC9-28E4FEA47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1" y="145774"/>
            <a:ext cx="6441143" cy="671222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16012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785" y="1984248"/>
            <a:ext cx="3108626" cy="144475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Bar plot showing the number of people within each age category</a:t>
            </a:r>
          </a:p>
          <a:p>
            <a:endParaRPr lang="en-US" sz="3200" dirty="0">
              <a:solidFill>
                <a:srgbClr val="EBEBEB"/>
              </a:solidFill>
            </a:endParaRP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R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O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5EA0DB0-2971-EF3A-85AB-F2EA46378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784" y="3429000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13 age categories, in 4 year increments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Ages from 18 to 80+</a:t>
            </a:r>
          </a:p>
          <a:p>
            <a:r>
              <a:rPr lang="en-US" sz="1400" dirty="0">
                <a:solidFill>
                  <a:srgbClr val="FFFFFF"/>
                </a:solidFill>
              </a:rPr>
              <a:t>Respondents split by Gender for each Age Category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910DCD-12D8-37A7-FC64-1E35CD7B2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713" y="1447799"/>
            <a:ext cx="6199323" cy="45720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77622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66A1B8-AE76-D8DA-0593-21CC669C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1" y="352883"/>
            <a:ext cx="9404723" cy="1400530"/>
          </a:xfrm>
        </p:spPr>
        <p:txBody>
          <a:bodyPr/>
          <a:lstStyle/>
          <a:p>
            <a:r>
              <a:rPr lang="en-GB" sz="2800" dirty="0"/>
              <a:t>Strip plots showing the distribution of BMI within each age category and </a:t>
            </a:r>
            <a:r>
              <a:rPr lang="en-GB" sz="2800" dirty="0" err="1"/>
              <a:t>coloring</a:t>
            </a:r>
            <a:r>
              <a:rPr lang="en-GB" sz="2800" dirty="0"/>
              <a:t> if the person has Diabetes</a:t>
            </a:r>
            <a:br>
              <a:rPr lang="en-GB" sz="3200" b="1" i="0" u="none" strike="noStrike" dirty="0">
                <a:effectLst/>
                <a:latin typeface="system-ui"/>
              </a:rPr>
            </a:br>
            <a:endParaRPr lang="en-RO" sz="3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8306B6-5B8A-F1AD-BD9A-A72E7413F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R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F66C4A-AE35-617F-4D85-50F0190D9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1" y="1933259"/>
            <a:ext cx="9960929" cy="466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31291B-7E16-4BF2-A964-81BB2411C909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BCBC288-0F4E-479D-8F69-11F8CF8D6F6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3C2B29A-C1CD-4C3A-A037-902991BF1F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</TotalTime>
  <Words>455</Words>
  <Application>Microsoft Macintosh PowerPoint</Application>
  <PresentationFormat>Widescreen</PresentationFormat>
  <Paragraphs>45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Century Gothic</vt:lpstr>
      <vt:lpstr>Courier New</vt:lpstr>
      <vt:lpstr>Franklin Gothic Medium</vt:lpstr>
      <vt:lpstr>system-ui</vt:lpstr>
      <vt:lpstr>Wingdings 3</vt:lpstr>
      <vt:lpstr>Ion</vt:lpstr>
      <vt:lpstr>Data Visualization methods on medical survey</vt:lpstr>
      <vt:lpstr>Subject of analysis</vt:lpstr>
      <vt:lpstr>Dataset description</vt:lpstr>
      <vt:lpstr>PowerPoint Presentation</vt:lpstr>
      <vt:lpstr>Data cleaning</vt:lpstr>
      <vt:lpstr>Map Plots </vt:lpstr>
      <vt:lpstr>Race/ Ethnicity in the top 4 states with the most respondents</vt:lpstr>
      <vt:lpstr>Bar plot showing the number of people within each age category </vt:lpstr>
      <vt:lpstr>Strip plots showing the distribution of BMI within each age category and coloring if the person has Diabetes </vt:lpstr>
      <vt:lpstr>Stacked Bar Plot analyzing the sleep pattern</vt:lpstr>
      <vt:lpstr>Bar Plot showing the alcohol drinkers within each age category </vt:lpstr>
      <vt:lpstr>Bar Plots showing for grouped age categories (young adults, middle-aged adults, old-aged adults) the smoker status </vt:lpstr>
      <vt:lpstr>Bar Plot showing the percent of Male-Female people that have diabetes </vt:lpstr>
      <vt:lpstr>Stacked Bar Plot showing the number of people suffering from at least on </vt:lpstr>
      <vt:lpstr>Stacked Area Chart</vt:lpstr>
      <vt:lpstr>Heatmap of correlation between disorders</vt:lpstr>
      <vt:lpstr>Parallel categories Plot for analyzing people with kidney disease, diabetes and with high risk last year</vt:lpstr>
      <vt:lpstr>Plots in PowerBI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lastModifiedBy>Ioana Loghin</cp:lastModifiedBy>
  <cp:revision>42</cp:revision>
  <dcterms:created xsi:type="dcterms:W3CDTF">2024-05-24T22:32:23Z</dcterms:created>
  <dcterms:modified xsi:type="dcterms:W3CDTF">2024-05-25T01:30:59Z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0x0101007C1D5F340F01F94FA2FD29A5E6DC872E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